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6"/>
  </p:notesMasterIdLst>
  <p:sldIdLst>
    <p:sldId id="259" r:id="rId5"/>
    <p:sldId id="256" r:id="rId6"/>
    <p:sldId id="260" r:id="rId7"/>
    <p:sldId id="291" r:id="rId8"/>
    <p:sldId id="286" r:id="rId9"/>
    <p:sldId id="295" r:id="rId10"/>
    <p:sldId id="293" r:id="rId11"/>
    <p:sldId id="296" r:id="rId12"/>
    <p:sldId id="275" r:id="rId13"/>
    <p:sldId id="276" r:id="rId14"/>
    <p:sldId id="278" r:id="rId15"/>
    <p:sldId id="283" r:id="rId16"/>
    <p:sldId id="281" r:id="rId17"/>
    <p:sldId id="294" r:id="rId18"/>
    <p:sldId id="292" r:id="rId19"/>
    <p:sldId id="282" r:id="rId20"/>
    <p:sldId id="284" r:id="rId21"/>
    <p:sldId id="285" r:id="rId22"/>
    <p:sldId id="289" r:id="rId23"/>
    <p:sldId id="290" r:id="rId24"/>
    <p:sldId id="280"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52" autoAdjust="0"/>
    <p:restoredTop sz="86651" autoAdjust="0"/>
  </p:normalViewPr>
  <p:slideViewPr>
    <p:cSldViewPr snapToGrid="0" snapToObjects="1">
      <p:cViewPr varScale="1">
        <p:scale>
          <a:sx n="99" d="100"/>
          <a:sy n="99" d="100"/>
        </p:scale>
        <p:origin x="196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2BC6AC-AD15-4C29-A7D5-0FE4840F8827}" type="datetimeFigureOut">
              <a:rPr lang="en-AU" smtClean="0"/>
              <a:t>9/08/2017</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40C21F-D000-4B08-9DC4-00C6B253626E}" type="slidenum">
              <a:rPr lang="en-AU" smtClean="0"/>
              <a:t>‹#›</a:t>
            </a:fld>
            <a:endParaRPr lang="en-AU"/>
          </a:p>
        </p:txBody>
      </p:sp>
    </p:spTree>
    <p:extLst>
      <p:ext uri="{BB962C8B-B14F-4D97-AF65-F5344CB8AC3E}">
        <p14:creationId xmlns:p14="http://schemas.microsoft.com/office/powerpoint/2010/main" val="777035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8/9/2017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416220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8/9/2017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942427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8/9/2017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2791459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8/9/2017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446722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8/9/2017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122863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8/9/2017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5784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8/9/2017</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2347736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8/9/2017</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593991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8/9/2017</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2159985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8/9/2017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4216563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8/9/2017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2795128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FBL3785 red bar.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939256"/>
            <a:ext cx="9144000" cy="9271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457200" y="1600201"/>
            <a:ext cx="8229600" cy="4190350"/>
          </a:xfrm>
          <a:prstGeom prst="rect">
            <a:avLst/>
          </a:prstGeom>
        </p:spPr>
        <p:txBody>
          <a:bodyPr vert="horz" lIns="91440" tIns="45720" rIns="91440" bIns="45720" rtlCol="0">
            <a:normAutofit/>
          </a:body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Tree>
    <p:extLst>
      <p:ext uri="{BB962C8B-B14F-4D97-AF65-F5344CB8AC3E}">
        <p14:creationId xmlns:p14="http://schemas.microsoft.com/office/powerpoint/2010/main" val="153600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acu.kanopystreaming.com/video/human-resources-strategy-0"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TD7WSLeQtVw"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q1SLU90dCu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19077"/>
            <a:ext cx="7772400" cy="2680726"/>
          </a:xfrm>
        </p:spPr>
        <p:txBody>
          <a:bodyPr>
            <a:normAutofit fontScale="90000"/>
          </a:bodyPr>
          <a:lstStyle/>
          <a:p>
            <a:r>
              <a:rPr lang="en-AU" b="1" dirty="0"/>
              <a:t>HRMG200 </a:t>
            </a:r>
            <a:br>
              <a:rPr lang="en-AU" b="1" dirty="0"/>
            </a:br>
            <a:r>
              <a:rPr lang="en-AU" b="1" dirty="0"/>
              <a:t>HUMAN RESOURCE MANAGEMENT</a:t>
            </a:r>
            <a:r>
              <a:rPr lang="en-AU" dirty="0"/>
              <a:t>: </a:t>
            </a:r>
            <a:r>
              <a:rPr lang="en-AU" b="1" dirty="0"/>
              <a:t>STAFF AND EMPLOYEE ENGAGEMENT </a:t>
            </a:r>
          </a:p>
        </p:txBody>
      </p:sp>
      <p:sp>
        <p:nvSpPr>
          <p:cNvPr id="3" name="Subtitle 2"/>
          <p:cNvSpPr>
            <a:spLocks noGrp="1"/>
          </p:cNvSpPr>
          <p:nvPr>
            <p:ph type="subTitle" idx="1"/>
          </p:nvPr>
        </p:nvSpPr>
        <p:spPr/>
        <p:txBody>
          <a:bodyPr/>
          <a:lstStyle/>
          <a:p>
            <a:r>
              <a:rPr lang="en-AU" dirty="0"/>
              <a:t>Week Two: Strategic Human Resource Management</a:t>
            </a:r>
          </a:p>
        </p:txBody>
      </p:sp>
    </p:spTree>
    <p:extLst>
      <p:ext uri="{BB962C8B-B14F-4D97-AF65-F5344CB8AC3E}">
        <p14:creationId xmlns:p14="http://schemas.microsoft.com/office/powerpoint/2010/main" val="2968332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Definition – John Storey</a:t>
            </a:r>
          </a:p>
        </p:txBody>
      </p:sp>
      <p:sp>
        <p:nvSpPr>
          <p:cNvPr id="3" name="Content Placeholder 2"/>
          <p:cNvSpPr>
            <a:spLocks noGrp="1"/>
          </p:cNvSpPr>
          <p:nvPr>
            <p:ph idx="1"/>
          </p:nvPr>
        </p:nvSpPr>
        <p:spPr/>
        <p:txBody>
          <a:bodyPr/>
          <a:lstStyle/>
          <a:p>
            <a:r>
              <a:rPr lang="en-AU" dirty="0"/>
              <a:t>‘A distinctive approach to employment management which seeks to achieve competitive advantage through the strategic deployment of a highly committed and capable workforce using an array of cultural, structural and personnel techniques’. (Storey, 2001: 6)</a:t>
            </a:r>
          </a:p>
          <a:p>
            <a:endParaRPr lang="en-AU" dirty="0"/>
          </a:p>
        </p:txBody>
      </p:sp>
    </p:spTree>
    <p:extLst>
      <p:ext uri="{BB962C8B-B14F-4D97-AF65-F5344CB8AC3E}">
        <p14:creationId xmlns:p14="http://schemas.microsoft.com/office/powerpoint/2010/main" val="702097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0100"/>
          </a:xfrm>
        </p:spPr>
        <p:txBody>
          <a:bodyPr>
            <a:normAutofit fontScale="90000"/>
          </a:bodyPr>
          <a:lstStyle/>
          <a:p>
            <a:r>
              <a:rPr lang="en-AU" dirty="0"/>
              <a:t>5 Ps</a:t>
            </a:r>
          </a:p>
        </p:txBody>
      </p:sp>
      <p:sp>
        <p:nvSpPr>
          <p:cNvPr id="3" name="Content Placeholder 2"/>
          <p:cNvSpPr>
            <a:spLocks noGrp="1"/>
          </p:cNvSpPr>
          <p:nvPr>
            <p:ph idx="1"/>
          </p:nvPr>
        </p:nvSpPr>
        <p:spPr>
          <a:xfrm>
            <a:off x="457200" y="1234440"/>
            <a:ext cx="8419514" cy="4434839"/>
          </a:xfrm>
        </p:spPr>
        <p:txBody>
          <a:bodyPr>
            <a:normAutofit fontScale="92500" lnSpcReduction="10000"/>
          </a:bodyPr>
          <a:lstStyle/>
          <a:p>
            <a:r>
              <a:rPr lang="en-AU" dirty="0"/>
              <a:t>In this sense, a HR strategy is concerned with the challenge of matching the </a:t>
            </a:r>
          </a:p>
          <a:p>
            <a:pPr marL="914400" lvl="1" indent="-514350">
              <a:buFont typeface="+mj-lt"/>
              <a:buAutoNum type="arabicPeriod"/>
            </a:pPr>
            <a:r>
              <a:rPr lang="en-AU" b="1" dirty="0">
                <a:solidFill>
                  <a:srgbClr val="C00000"/>
                </a:solidFill>
              </a:rPr>
              <a:t>Philosophy, </a:t>
            </a:r>
          </a:p>
          <a:p>
            <a:pPr marL="914400" lvl="1" indent="-514350">
              <a:buFont typeface="+mj-lt"/>
              <a:buAutoNum type="arabicPeriod"/>
            </a:pPr>
            <a:r>
              <a:rPr lang="en-AU" b="1" dirty="0">
                <a:solidFill>
                  <a:srgbClr val="C00000"/>
                </a:solidFill>
              </a:rPr>
              <a:t>Policies, </a:t>
            </a:r>
          </a:p>
          <a:p>
            <a:pPr marL="914400" lvl="1" indent="-514350">
              <a:buFont typeface="+mj-lt"/>
              <a:buAutoNum type="arabicPeriod"/>
            </a:pPr>
            <a:r>
              <a:rPr lang="en-AU" b="1" dirty="0">
                <a:solidFill>
                  <a:srgbClr val="C00000"/>
                </a:solidFill>
              </a:rPr>
              <a:t>Programmes, </a:t>
            </a:r>
          </a:p>
          <a:p>
            <a:pPr marL="914400" lvl="1" indent="-514350">
              <a:buFont typeface="+mj-lt"/>
              <a:buAutoNum type="arabicPeriod"/>
            </a:pPr>
            <a:r>
              <a:rPr lang="en-AU" b="1" dirty="0">
                <a:solidFill>
                  <a:srgbClr val="C00000"/>
                </a:solidFill>
              </a:rPr>
              <a:t>Practices and </a:t>
            </a:r>
          </a:p>
          <a:p>
            <a:pPr marL="914400" lvl="1" indent="-514350">
              <a:buFont typeface="+mj-lt"/>
              <a:buAutoNum type="arabicPeriod"/>
            </a:pPr>
            <a:r>
              <a:rPr lang="en-AU" b="1" dirty="0">
                <a:solidFill>
                  <a:srgbClr val="C00000"/>
                </a:solidFill>
              </a:rPr>
              <a:t>Processes </a:t>
            </a:r>
          </a:p>
          <a:p>
            <a:r>
              <a:rPr lang="en-AU" dirty="0"/>
              <a:t>The ‘ﬁve Ps’ – in a way that will stimulate and reinforce the different employee role behaviours appropriate for each competitive strategy </a:t>
            </a:r>
          </a:p>
        </p:txBody>
      </p:sp>
    </p:spTree>
    <p:extLst>
      <p:ext uri="{BB962C8B-B14F-4D97-AF65-F5344CB8AC3E}">
        <p14:creationId xmlns:p14="http://schemas.microsoft.com/office/powerpoint/2010/main" val="2880616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Key Areas of SHRM</a:t>
            </a:r>
          </a:p>
        </p:txBody>
      </p:sp>
      <p:sp>
        <p:nvSpPr>
          <p:cNvPr id="3" name="Content Placeholder 2"/>
          <p:cNvSpPr>
            <a:spLocks noGrp="1"/>
          </p:cNvSpPr>
          <p:nvPr>
            <p:ph idx="1"/>
          </p:nvPr>
        </p:nvSpPr>
        <p:spPr/>
        <p:txBody>
          <a:bodyPr/>
          <a:lstStyle/>
          <a:p>
            <a:r>
              <a:rPr lang="en-AU" altLang="en-US" dirty="0">
                <a:ea typeface="ヒラギノ角ゴ Pro W3"/>
                <a:cs typeface="ヒラギノ角ゴ Pro W3"/>
              </a:rPr>
              <a:t>Job analysis and design</a:t>
            </a:r>
          </a:p>
          <a:p>
            <a:r>
              <a:rPr lang="en-AU" altLang="en-US" dirty="0">
                <a:ea typeface="ヒラギノ角ゴ Pro W3"/>
                <a:cs typeface="ヒラギノ角ゴ Pro W3"/>
              </a:rPr>
              <a:t>Recruitment and selection</a:t>
            </a:r>
          </a:p>
          <a:p>
            <a:r>
              <a:rPr lang="en-AU" altLang="en-US" dirty="0">
                <a:ea typeface="ヒラギノ角ゴ Pro W3"/>
                <a:cs typeface="ヒラギノ角ゴ Pro W3"/>
              </a:rPr>
              <a:t>Employee learning and development</a:t>
            </a:r>
          </a:p>
          <a:p>
            <a:r>
              <a:rPr lang="en-AU" altLang="en-US" dirty="0">
                <a:ea typeface="ヒラギノ角ゴ Pro W3"/>
                <a:cs typeface="ヒラギノ角ゴ Pro W3"/>
              </a:rPr>
              <a:t>Performance management</a:t>
            </a:r>
          </a:p>
          <a:p>
            <a:r>
              <a:rPr lang="en-AU" altLang="en-US" dirty="0">
                <a:ea typeface="ヒラギノ角ゴ Pro W3"/>
                <a:cs typeface="ヒラギノ角ゴ Pro W3"/>
              </a:rPr>
              <a:t>Pay structure, incentives and benefits</a:t>
            </a:r>
          </a:p>
          <a:p>
            <a:r>
              <a:rPr lang="en-AU" altLang="en-US" dirty="0">
                <a:ea typeface="ヒラギノ角ゴ Pro W3"/>
                <a:cs typeface="ヒラギノ角ゴ Pro W3"/>
              </a:rPr>
              <a:t>Industrial relations</a:t>
            </a:r>
          </a:p>
          <a:p>
            <a:endParaRPr lang="en-AU" dirty="0"/>
          </a:p>
        </p:txBody>
      </p:sp>
    </p:spTree>
    <p:extLst>
      <p:ext uri="{BB962C8B-B14F-4D97-AF65-F5344CB8AC3E}">
        <p14:creationId xmlns:p14="http://schemas.microsoft.com/office/powerpoint/2010/main" val="1973631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HR Strategies must…</a:t>
            </a:r>
          </a:p>
        </p:txBody>
      </p:sp>
      <p:sp>
        <p:nvSpPr>
          <p:cNvPr id="3" name="Content Placeholder 2"/>
          <p:cNvSpPr>
            <a:spLocks noGrp="1"/>
          </p:cNvSpPr>
          <p:nvPr>
            <p:ph idx="1"/>
          </p:nvPr>
        </p:nvSpPr>
        <p:spPr/>
        <p:txBody>
          <a:bodyPr>
            <a:normAutofit fontScale="92500" lnSpcReduction="10000"/>
          </a:bodyPr>
          <a:lstStyle/>
          <a:p>
            <a:r>
              <a:rPr lang="en-AU" altLang="en-US" dirty="0"/>
              <a:t>reflect the strategic objectives and values of the organisation;</a:t>
            </a:r>
          </a:p>
          <a:p>
            <a:r>
              <a:rPr lang="en-AU" altLang="en-US" dirty="0"/>
              <a:t>be taken into account in organisational strategies (and vice versa); </a:t>
            </a:r>
          </a:p>
          <a:p>
            <a:r>
              <a:rPr lang="en-AU" altLang="en-US" dirty="0"/>
              <a:t>support culture, climate, and organisational processes to attract and retain good staff;</a:t>
            </a:r>
          </a:p>
          <a:p>
            <a:r>
              <a:rPr lang="en-AU" altLang="en-US" dirty="0"/>
              <a:t>identify the organisation’s competencies and match people to these; and</a:t>
            </a:r>
          </a:p>
          <a:p>
            <a:r>
              <a:rPr lang="en-AU" altLang="en-US" dirty="0"/>
              <a:t>sustain and build organisational commitment.</a:t>
            </a:r>
          </a:p>
          <a:p>
            <a:endParaRPr lang="en-AU" dirty="0"/>
          </a:p>
        </p:txBody>
      </p:sp>
    </p:spTree>
    <p:extLst>
      <p:ext uri="{BB962C8B-B14F-4D97-AF65-F5344CB8AC3E}">
        <p14:creationId xmlns:p14="http://schemas.microsoft.com/office/powerpoint/2010/main" val="2987056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3AD0A-B083-47B6-9793-9CE637FC0F7C}"/>
              </a:ext>
            </a:extLst>
          </p:cNvPr>
          <p:cNvSpPr>
            <a:spLocks noGrp="1"/>
          </p:cNvSpPr>
          <p:nvPr>
            <p:ph type="title"/>
          </p:nvPr>
        </p:nvSpPr>
        <p:spPr/>
        <p:txBody>
          <a:bodyPr/>
          <a:lstStyle/>
          <a:p>
            <a:r>
              <a:rPr lang="en-AU" dirty="0"/>
              <a:t>Activity</a:t>
            </a:r>
          </a:p>
        </p:txBody>
      </p:sp>
      <p:sp>
        <p:nvSpPr>
          <p:cNvPr id="3" name="Content Placeholder 2">
            <a:extLst>
              <a:ext uri="{FF2B5EF4-FFF2-40B4-BE49-F238E27FC236}">
                <a16:creationId xmlns:a16="http://schemas.microsoft.com/office/drawing/2014/main" id="{601C4DAE-4FE4-4019-9263-ABB82FADAAC4}"/>
              </a:ext>
            </a:extLst>
          </p:cNvPr>
          <p:cNvSpPr>
            <a:spLocks noGrp="1"/>
          </p:cNvSpPr>
          <p:nvPr>
            <p:ph idx="1"/>
          </p:nvPr>
        </p:nvSpPr>
        <p:spPr/>
        <p:txBody>
          <a:bodyPr>
            <a:normAutofit/>
          </a:bodyPr>
          <a:lstStyle/>
          <a:p>
            <a:pPr marL="0" indent="0">
              <a:buNone/>
            </a:pPr>
            <a:r>
              <a:rPr lang="en-AU" dirty="0"/>
              <a:t>Consider an organisation that you are aware of based on research or personal experience: </a:t>
            </a:r>
          </a:p>
          <a:p>
            <a:r>
              <a:rPr lang="en-AU" dirty="0"/>
              <a:t>What are some examples of HR practices that we you believe align with the organisation’s strategy? </a:t>
            </a:r>
          </a:p>
          <a:p>
            <a:r>
              <a:rPr lang="en-AU" dirty="0"/>
              <a:t>What are examples of practices that are inconsistent with its strategy?</a:t>
            </a:r>
          </a:p>
          <a:p>
            <a:pPr marL="0" indent="0">
              <a:buNone/>
            </a:pPr>
            <a:endParaRPr lang="en-AU" dirty="0"/>
          </a:p>
        </p:txBody>
      </p:sp>
    </p:spTree>
    <p:extLst>
      <p:ext uri="{BB962C8B-B14F-4D97-AF65-F5344CB8AC3E}">
        <p14:creationId xmlns:p14="http://schemas.microsoft.com/office/powerpoint/2010/main" val="1629725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C3508-7CF9-41F0-B2A7-921821E9EFDD}"/>
              </a:ext>
            </a:extLst>
          </p:cNvPr>
          <p:cNvSpPr>
            <a:spLocks noGrp="1"/>
          </p:cNvSpPr>
          <p:nvPr>
            <p:ph type="title"/>
          </p:nvPr>
        </p:nvSpPr>
        <p:spPr/>
        <p:txBody>
          <a:bodyPr/>
          <a:lstStyle/>
          <a:p>
            <a:r>
              <a:rPr lang="en-AU" dirty="0"/>
              <a:t>HR Strategy </a:t>
            </a:r>
          </a:p>
        </p:txBody>
      </p:sp>
      <p:sp>
        <p:nvSpPr>
          <p:cNvPr id="3" name="Content Placeholder 2">
            <a:extLst>
              <a:ext uri="{FF2B5EF4-FFF2-40B4-BE49-F238E27FC236}">
                <a16:creationId xmlns:a16="http://schemas.microsoft.com/office/drawing/2014/main" id="{D41DBECB-EA0E-4056-AB3C-55C368BDB853}"/>
              </a:ext>
            </a:extLst>
          </p:cNvPr>
          <p:cNvSpPr>
            <a:spLocks noGrp="1"/>
          </p:cNvSpPr>
          <p:nvPr>
            <p:ph idx="1"/>
          </p:nvPr>
        </p:nvSpPr>
        <p:spPr/>
        <p:txBody>
          <a:bodyPr/>
          <a:lstStyle/>
          <a:p>
            <a:pPr marL="0" indent="0">
              <a:buNone/>
            </a:pPr>
            <a:r>
              <a:rPr lang="en-AU" dirty="0">
                <a:hlinkClick r:id="rId2"/>
              </a:rPr>
              <a:t>http://acu.kanopystreaming.com/video/human-resources-strategy-0</a:t>
            </a:r>
            <a:endParaRPr lang="en-AU" dirty="0"/>
          </a:p>
          <a:p>
            <a:pPr marL="0" indent="0">
              <a:buNone/>
            </a:pPr>
            <a:endParaRPr lang="en-AU" dirty="0"/>
          </a:p>
        </p:txBody>
      </p:sp>
    </p:spTree>
    <p:extLst>
      <p:ext uri="{BB962C8B-B14F-4D97-AF65-F5344CB8AC3E}">
        <p14:creationId xmlns:p14="http://schemas.microsoft.com/office/powerpoint/2010/main" val="227701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HR Competencies </a:t>
            </a:r>
          </a:p>
        </p:txBody>
      </p:sp>
      <p:sp>
        <p:nvSpPr>
          <p:cNvPr id="3" name="Content Placeholder 2"/>
          <p:cNvSpPr>
            <a:spLocks noGrp="1"/>
          </p:cNvSpPr>
          <p:nvPr>
            <p:ph idx="1"/>
          </p:nvPr>
        </p:nvSpPr>
        <p:spPr/>
        <p:txBody>
          <a:bodyPr/>
          <a:lstStyle/>
          <a:p>
            <a:r>
              <a:rPr lang="en-AU" altLang="en-US" dirty="0">
                <a:ea typeface="ヒラギノ角ゴ Pro W3"/>
                <a:cs typeface="ヒラギノ角ゴ Pro W3"/>
              </a:rPr>
              <a:t>Strategic positioners: understand evolving business contexts, stakeholder expectations and business requirements, and are able to translate them into talent, culture and leadership actions </a:t>
            </a:r>
          </a:p>
          <a:p>
            <a:r>
              <a:rPr lang="en-AU" altLang="en-US" dirty="0">
                <a:ea typeface="ヒラギノ角ゴ Pro W3"/>
                <a:cs typeface="ヒラギノ角ゴ Pro W3"/>
              </a:rPr>
              <a:t>Credible activists: build relationships of trust and have a clear point of view about how to build business performance </a:t>
            </a:r>
          </a:p>
          <a:p>
            <a:endParaRPr lang="en-AU" dirty="0"/>
          </a:p>
        </p:txBody>
      </p:sp>
    </p:spTree>
    <p:extLst>
      <p:ext uri="{BB962C8B-B14F-4D97-AF65-F5344CB8AC3E}">
        <p14:creationId xmlns:p14="http://schemas.microsoft.com/office/powerpoint/2010/main" val="3403852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HR Competencies </a:t>
            </a:r>
          </a:p>
        </p:txBody>
      </p:sp>
      <p:sp>
        <p:nvSpPr>
          <p:cNvPr id="3" name="Content Placeholder 2"/>
          <p:cNvSpPr>
            <a:spLocks noGrp="1"/>
          </p:cNvSpPr>
          <p:nvPr>
            <p:ph idx="1"/>
          </p:nvPr>
        </p:nvSpPr>
        <p:spPr/>
        <p:txBody>
          <a:bodyPr/>
          <a:lstStyle/>
          <a:p>
            <a:r>
              <a:rPr lang="en-AU" altLang="en-US" dirty="0">
                <a:ea typeface="ヒラギノ角ゴ Pro W3"/>
                <a:cs typeface="ヒラギノ角ゴ Pro W3"/>
              </a:rPr>
              <a:t>Capacity builders: define, audit and create organisational capabilities required for sustainable organisational success </a:t>
            </a:r>
          </a:p>
          <a:p>
            <a:r>
              <a:rPr lang="en-AU" altLang="en-US" dirty="0">
                <a:ea typeface="ヒラギノ角ゴ Pro W3"/>
                <a:cs typeface="ヒラギノ角ゴ Pro W3"/>
              </a:rPr>
              <a:t>Change champions: initiate and sustain change at the individual, initiative and institutional levels </a:t>
            </a:r>
          </a:p>
          <a:p>
            <a:endParaRPr lang="en-AU" dirty="0"/>
          </a:p>
        </p:txBody>
      </p:sp>
    </p:spTree>
    <p:extLst>
      <p:ext uri="{BB962C8B-B14F-4D97-AF65-F5344CB8AC3E}">
        <p14:creationId xmlns:p14="http://schemas.microsoft.com/office/powerpoint/2010/main" val="2681357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HR Competencies </a:t>
            </a:r>
          </a:p>
        </p:txBody>
      </p:sp>
      <p:sp>
        <p:nvSpPr>
          <p:cNvPr id="3" name="Content Placeholder 2"/>
          <p:cNvSpPr>
            <a:spLocks noGrp="1"/>
          </p:cNvSpPr>
          <p:nvPr>
            <p:ph idx="1"/>
          </p:nvPr>
        </p:nvSpPr>
        <p:spPr/>
        <p:txBody>
          <a:bodyPr/>
          <a:lstStyle/>
          <a:p>
            <a:r>
              <a:rPr lang="en-AU" altLang="en-US" dirty="0">
                <a:ea typeface="ヒラギノ角ゴ Pro W3"/>
                <a:cs typeface="ヒラギノ角ゴ Pro W3"/>
              </a:rPr>
              <a:t>HR innovators and integrators: look for new ways to implement HR practices and integrate those separate practices to deliver business solutions </a:t>
            </a:r>
          </a:p>
          <a:p>
            <a:r>
              <a:rPr lang="en-AU" altLang="en-US" dirty="0">
                <a:ea typeface="ヒラギノ角ゴ Pro W3"/>
                <a:cs typeface="ヒラギノ角ゴ Pro W3"/>
              </a:rPr>
              <a:t>Technology proponents: use technology for efficiency to connect employees and to leverage new communication channels, such as social media</a:t>
            </a:r>
          </a:p>
          <a:p>
            <a:endParaRPr lang="en-AU" dirty="0"/>
          </a:p>
        </p:txBody>
      </p:sp>
    </p:spTree>
    <p:extLst>
      <p:ext uri="{BB962C8B-B14F-4D97-AF65-F5344CB8AC3E}">
        <p14:creationId xmlns:p14="http://schemas.microsoft.com/office/powerpoint/2010/main" val="630800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HRM Challenge </a:t>
            </a:r>
          </a:p>
        </p:txBody>
      </p:sp>
      <p:sp>
        <p:nvSpPr>
          <p:cNvPr id="3" name="Content Placeholder 2"/>
          <p:cNvSpPr>
            <a:spLocks noGrp="1"/>
          </p:cNvSpPr>
          <p:nvPr>
            <p:ph idx="1"/>
          </p:nvPr>
        </p:nvSpPr>
        <p:spPr/>
        <p:txBody>
          <a:bodyPr>
            <a:normAutofit lnSpcReduction="10000"/>
          </a:bodyPr>
          <a:lstStyle/>
          <a:p>
            <a:pPr>
              <a:lnSpc>
                <a:spcPct val="90000"/>
              </a:lnSpc>
            </a:pPr>
            <a:r>
              <a:rPr lang="en-AU" altLang="en-US" dirty="0"/>
              <a:t>HR Managers need to:</a:t>
            </a:r>
          </a:p>
          <a:p>
            <a:pPr lvl="1">
              <a:lnSpc>
                <a:spcPct val="90000"/>
              </a:lnSpc>
            </a:pPr>
            <a:r>
              <a:rPr lang="en-AU" altLang="en-US" dirty="0"/>
              <a:t>be strategic contributors;</a:t>
            </a:r>
          </a:p>
          <a:p>
            <a:pPr lvl="1">
              <a:lnSpc>
                <a:spcPct val="90000"/>
              </a:lnSpc>
            </a:pPr>
            <a:r>
              <a:rPr lang="en-AU" altLang="en-US" dirty="0"/>
              <a:t>show the true value of the HR function to the organisation;</a:t>
            </a:r>
          </a:p>
          <a:p>
            <a:pPr lvl="1">
              <a:lnSpc>
                <a:spcPct val="90000"/>
              </a:lnSpc>
            </a:pPr>
            <a:r>
              <a:rPr lang="en-AU" altLang="en-US" dirty="0"/>
              <a:t>be the employees’ voice; and</a:t>
            </a:r>
          </a:p>
          <a:p>
            <a:pPr lvl="1">
              <a:lnSpc>
                <a:spcPct val="90000"/>
              </a:lnSpc>
            </a:pPr>
            <a:r>
              <a:rPr lang="en-AU" altLang="en-US" dirty="0"/>
              <a:t>demonstrate professional competence. </a:t>
            </a:r>
          </a:p>
          <a:p>
            <a:pPr>
              <a:lnSpc>
                <a:spcPct val="90000"/>
              </a:lnSpc>
              <a:spcBef>
                <a:spcPct val="60000"/>
              </a:spcBef>
            </a:pPr>
            <a:r>
              <a:rPr lang="en-AU" altLang="en-US" dirty="0"/>
              <a:t>HR managers need to constantly demonstrate the connection between HR, organisational performance and employee well-being.</a:t>
            </a:r>
          </a:p>
          <a:p>
            <a:endParaRPr lang="en-AU" dirty="0"/>
          </a:p>
        </p:txBody>
      </p:sp>
    </p:spTree>
    <p:extLst>
      <p:ext uri="{BB962C8B-B14F-4D97-AF65-F5344CB8AC3E}">
        <p14:creationId xmlns:p14="http://schemas.microsoft.com/office/powerpoint/2010/main" val="383284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5" name="Picture 4" descr="FBL3785 Peter Faber BS Powerpoint Template-3 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8989059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Summary</a:t>
            </a:r>
          </a:p>
        </p:txBody>
      </p:sp>
      <p:sp>
        <p:nvSpPr>
          <p:cNvPr id="3" name="Content Placeholder 2"/>
          <p:cNvSpPr>
            <a:spLocks noGrp="1"/>
          </p:cNvSpPr>
          <p:nvPr>
            <p:ph idx="1"/>
          </p:nvPr>
        </p:nvSpPr>
        <p:spPr/>
        <p:txBody>
          <a:bodyPr/>
          <a:lstStyle/>
          <a:p>
            <a:r>
              <a:rPr lang="en-AU" altLang="en-US" dirty="0"/>
              <a:t>The shift from an industrial society to an information society also presents HRM with unique challenges, including:</a:t>
            </a:r>
          </a:p>
          <a:p>
            <a:pPr lvl="1"/>
            <a:r>
              <a:rPr lang="en-AU" altLang="en-US" dirty="0"/>
              <a:t>creating a fair and just workplace;</a:t>
            </a:r>
          </a:p>
          <a:p>
            <a:pPr lvl="1"/>
            <a:r>
              <a:rPr lang="en-AU" altLang="en-US" dirty="0"/>
              <a:t>managing people respectfully and creatively;</a:t>
            </a:r>
          </a:p>
          <a:p>
            <a:pPr lvl="1"/>
            <a:r>
              <a:rPr lang="en-AU" altLang="en-US" dirty="0"/>
              <a:t>restoring trust lost through restructuring, downsizing and work pressures.</a:t>
            </a:r>
          </a:p>
          <a:p>
            <a:endParaRPr lang="en-AU" dirty="0"/>
          </a:p>
        </p:txBody>
      </p:sp>
    </p:spTree>
    <p:extLst>
      <p:ext uri="{BB962C8B-B14F-4D97-AF65-F5344CB8AC3E}">
        <p14:creationId xmlns:p14="http://schemas.microsoft.com/office/powerpoint/2010/main" val="1994258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Summary….</a:t>
            </a:r>
          </a:p>
        </p:txBody>
      </p:sp>
      <p:sp>
        <p:nvSpPr>
          <p:cNvPr id="3" name="Content Placeholder 2"/>
          <p:cNvSpPr>
            <a:spLocks noGrp="1"/>
          </p:cNvSpPr>
          <p:nvPr>
            <p:ph idx="1"/>
          </p:nvPr>
        </p:nvSpPr>
        <p:spPr/>
        <p:txBody>
          <a:bodyPr>
            <a:normAutofit fontScale="92500" lnSpcReduction="10000"/>
          </a:bodyPr>
          <a:lstStyle/>
          <a:p>
            <a:r>
              <a:rPr lang="en-AU" altLang="en-US" dirty="0">
                <a:ea typeface="ヒラギノ角ゴ Pro W3"/>
                <a:cs typeface="ヒラギノ角ゴ Pro W3"/>
              </a:rPr>
              <a:t>SHRM means to proactively provide a competitive advantage through the company’s human resources</a:t>
            </a:r>
          </a:p>
          <a:p>
            <a:r>
              <a:rPr lang="en-AU" altLang="en-US" dirty="0">
                <a:ea typeface="ヒラギノ角ゴ Pro W3"/>
                <a:cs typeface="ヒラギノ角ゴ Pro W3"/>
              </a:rPr>
              <a:t>The HR function needs to be integral to strategy formulation</a:t>
            </a:r>
          </a:p>
          <a:p>
            <a:r>
              <a:rPr lang="en-AU" altLang="en-US" dirty="0">
                <a:ea typeface="ヒラギノ角ゴ Pro W3"/>
                <a:cs typeface="ヒラギノ角ゴ Pro W3"/>
              </a:rPr>
              <a:t>HRM has an impact on strategy implementation</a:t>
            </a:r>
          </a:p>
          <a:p>
            <a:r>
              <a:rPr lang="en-AU" altLang="en-US" dirty="0">
                <a:ea typeface="ヒラギノ角ゴ Pro W3"/>
                <a:cs typeface="ヒラギノ角ゴ Pro W3"/>
              </a:rPr>
              <a:t>The strategic role of the HR function requires business, professional–technical, change management and integration competencies</a:t>
            </a:r>
          </a:p>
          <a:p>
            <a:endParaRPr lang="en-AU" altLang="en-US" dirty="0">
              <a:ea typeface="ヒラギノ角ゴ Pro W3"/>
              <a:cs typeface="ヒラギノ角ゴ Pro W3"/>
            </a:endParaRPr>
          </a:p>
          <a:p>
            <a:endParaRPr lang="en-AU" dirty="0"/>
          </a:p>
        </p:txBody>
      </p:sp>
    </p:spTree>
    <p:extLst>
      <p:ext uri="{BB962C8B-B14F-4D97-AF65-F5344CB8AC3E}">
        <p14:creationId xmlns:p14="http://schemas.microsoft.com/office/powerpoint/2010/main" val="2443705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Lecture Outline </a:t>
            </a:r>
          </a:p>
        </p:txBody>
      </p:sp>
      <p:sp>
        <p:nvSpPr>
          <p:cNvPr id="3" name="Content Placeholder 2"/>
          <p:cNvSpPr>
            <a:spLocks noGrp="1"/>
          </p:cNvSpPr>
          <p:nvPr>
            <p:ph idx="1"/>
          </p:nvPr>
        </p:nvSpPr>
        <p:spPr/>
        <p:txBody>
          <a:bodyPr/>
          <a:lstStyle/>
          <a:p>
            <a:r>
              <a:rPr lang="en-AU" dirty="0"/>
              <a:t>Define Strategy and Strategic Management</a:t>
            </a:r>
          </a:p>
          <a:p>
            <a:r>
              <a:rPr lang="en-AU" dirty="0"/>
              <a:t>Discuss Types of Strategies </a:t>
            </a:r>
          </a:p>
          <a:p>
            <a:r>
              <a:rPr lang="en-AU" dirty="0"/>
              <a:t>Define Strategic HRM, the Strategic Process and HR Competencies </a:t>
            </a:r>
          </a:p>
          <a:p>
            <a:endParaRPr lang="en-AU" dirty="0"/>
          </a:p>
        </p:txBody>
      </p:sp>
    </p:spTree>
    <p:extLst>
      <p:ext uri="{BB962C8B-B14F-4D97-AF65-F5344CB8AC3E}">
        <p14:creationId xmlns:p14="http://schemas.microsoft.com/office/powerpoint/2010/main" val="3958776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685800" y="381000"/>
            <a:ext cx="7772400" cy="762000"/>
          </a:xfrm>
        </p:spPr>
        <p:txBody>
          <a:bodyPr/>
          <a:lstStyle/>
          <a:p>
            <a:pPr eaLnBrk="1" hangingPunct="1">
              <a:defRPr/>
            </a:pPr>
            <a:r>
              <a:rPr dirty="0">
                <a:latin typeface="+mn-lt"/>
                <a:ea typeface="Helvetica Neue" charset="0"/>
                <a:cs typeface="Helvetica Neue" charset="0"/>
              </a:rPr>
              <a:t>Introduction</a:t>
            </a:r>
            <a:endParaRPr sz="2800" dirty="0">
              <a:latin typeface="+mn-lt"/>
              <a:ea typeface="Helvetica Neue" charset="0"/>
              <a:cs typeface="Helvetica Neue" charset="0"/>
            </a:endParaRPr>
          </a:p>
        </p:txBody>
      </p:sp>
      <p:sp>
        <p:nvSpPr>
          <p:cNvPr id="19459" name="Rectangle 3"/>
          <p:cNvSpPr>
            <a:spLocks noGrp="1" noChangeArrowheads="1"/>
          </p:cNvSpPr>
          <p:nvPr>
            <p:ph type="body" idx="1"/>
          </p:nvPr>
        </p:nvSpPr>
        <p:spPr>
          <a:xfrm>
            <a:off x="685800" y="1365250"/>
            <a:ext cx="7772400" cy="4364990"/>
          </a:xfrm>
        </p:spPr>
        <p:txBody>
          <a:bodyPr>
            <a:normAutofit/>
          </a:bodyPr>
          <a:lstStyle/>
          <a:p>
            <a:pPr eaLnBrk="1" hangingPunct="1"/>
            <a:r>
              <a:rPr lang="en-US" altLang="en-US" sz="2600" dirty="0">
                <a:cs typeface="Arial" panose="020B0604020202020204" pitchFamily="34" charset="0"/>
              </a:rPr>
              <a:t>The SHRM model highlights the need to adopt a flexible, agile and strategic perspective when dealing with the external environments of organisations.</a:t>
            </a:r>
          </a:p>
          <a:p>
            <a:r>
              <a:rPr lang="en-US" altLang="en-US" sz="2600" dirty="0">
                <a:cs typeface="Arial" panose="020B0604020202020204" pitchFamily="34" charset="0"/>
              </a:rPr>
              <a:t>In the past decade, there have been significant shifts in the economic environment and the sociopolitical context in which HRM and business organisations operate. </a:t>
            </a:r>
          </a:p>
          <a:p>
            <a:r>
              <a:rPr lang="en-US" altLang="en-US" sz="2600" dirty="0">
                <a:cs typeface="Arial" panose="020B0604020202020204" pitchFamily="34" charset="0"/>
              </a:rPr>
              <a:t>Some of these changes present new problems and others present intensified challenges for strategic human resources management.</a:t>
            </a:r>
          </a:p>
        </p:txBody>
      </p:sp>
    </p:spTree>
    <p:extLst>
      <p:ext uri="{BB962C8B-B14F-4D97-AF65-F5344CB8AC3E}">
        <p14:creationId xmlns:p14="http://schemas.microsoft.com/office/powerpoint/2010/main" val="3609569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Define Strategy </a:t>
            </a:r>
          </a:p>
        </p:txBody>
      </p:sp>
      <p:sp>
        <p:nvSpPr>
          <p:cNvPr id="3" name="Content Placeholder 2"/>
          <p:cNvSpPr>
            <a:spLocks noGrp="1"/>
          </p:cNvSpPr>
          <p:nvPr>
            <p:ph idx="1"/>
          </p:nvPr>
        </p:nvSpPr>
        <p:spPr/>
        <p:txBody>
          <a:bodyPr>
            <a:normAutofit fontScale="85000" lnSpcReduction="10000"/>
          </a:bodyPr>
          <a:lstStyle/>
          <a:p>
            <a:r>
              <a:rPr lang="en-NZ" altLang="en-US" dirty="0">
                <a:latin typeface="Arial" panose="020B0604020202020204" pitchFamily="34" charset="0"/>
                <a:cs typeface="Arial" panose="020B0604020202020204" pitchFamily="34" charset="0"/>
              </a:rPr>
              <a:t>The notion of strategy derives from the military (the ‘art of the general’) and has led some people to think that only the visionary work of leaders is strategic and that managing the operations of firms is not important</a:t>
            </a:r>
          </a:p>
          <a:p>
            <a:pPr>
              <a:lnSpc>
                <a:spcPct val="90000"/>
              </a:lnSpc>
            </a:pPr>
            <a:r>
              <a:rPr lang="en-AU" altLang="en-US" b="1" dirty="0"/>
              <a:t>Strategy </a:t>
            </a:r>
            <a:r>
              <a:rPr lang="en-AU" altLang="en-US" dirty="0"/>
              <a:t>defines the direction in which an organisation intends to move and establishes the framework for action to get there.</a:t>
            </a:r>
          </a:p>
          <a:p>
            <a:pPr>
              <a:lnSpc>
                <a:spcPct val="90000"/>
              </a:lnSpc>
            </a:pPr>
            <a:r>
              <a:rPr lang="en-AU" altLang="en-US" b="1" dirty="0"/>
              <a:t>Stakeholders</a:t>
            </a:r>
            <a:r>
              <a:rPr lang="en-AU" altLang="en-US" dirty="0"/>
              <a:t> are individuals, groups or organisations that are affected by or have a vested interest in an organisation’s policies or decisions.</a:t>
            </a:r>
          </a:p>
          <a:p>
            <a:endParaRPr lang="en-NZ" altLang="en-US" dirty="0">
              <a:latin typeface="Arial" panose="020B0604020202020204" pitchFamily="34" charset="0"/>
              <a:cs typeface="Arial" panose="020B0604020202020204" pitchFamily="34" charset="0"/>
            </a:endParaRPr>
          </a:p>
          <a:p>
            <a:endParaRPr lang="en-AU" dirty="0"/>
          </a:p>
        </p:txBody>
      </p:sp>
    </p:spTree>
    <p:extLst>
      <p:ext uri="{BB962C8B-B14F-4D97-AF65-F5344CB8AC3E}">
        <p14:creationId xmlns:p14="http://schemas.microsoft.com/office/powerpoint/2010/main" val="1631890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7341B-3171-4C4F-985F-C9E946AECE85}"/>
              </a:ext>
            </a:extLst>
          </p:cNvPr>
          <p:cNvSpPr>
            <a:spLocks noGrp="1"/>
          </p:cNvSpPr>
          <p:nvPr>
            <p:ph type="title"/>
          </p:nvPr>
        </p:nvSpPr>
        <p:spPr/>
        <p:txBody>
          <a:bodyPr/>
          <a:lstStyle/>
          <a:p>
            <a:r>
              <a:rPr lang="en-AU" dirty="0"/>
              <a:t>Video</a:t>
            </a:r>
          </a:p>
        </p:txBody>
      </p:sp>
      <p:sp>
        <p:nvSpPr>
          <p:cNvPr id="3" name="Content Placeholder 2">
            <a:extLst>
              <a:ext uri="{FF2B5EF4-FFF2-40B4-BE49-F238E27FC236}">
                <a16:creationId xmlns:a16="http://schemas.microsoft.com/office/drawing/2014/main" id="{3B57EED8-7948-4A8B-AF13-E9DD9B92CF70}"/>
              </a:ext>
            </a:extLst>
          </p:cNvPr>
          <p:cNvSpPr>
            <a:spLocks noGrp="1"/>
          </p:cNvSpPr>
          <p:nvPr>
            <p:ph idx="1"/>
          </p:nvPr>
        </p:nvSpPr>
        <p:spPr/>
        <p:txBody>
          <a:bodyPr/>
          <a:lstStyle/>
          <a:p>
            <a:pPr marL="0" indent="0">
              <a:buNone/>
            </a:pPr>
            <a:r>
              <a:rPr lang="en-AU" dirty="0">
                <a:hlinkClick r:id="rId2"/>
              </a:rPr>
              <a:t>https://www.youtube.com/watch?v=TD7WSLeQtVw</a:t>
            </a:r>
            <a:endParaRPr lang="en-AU" dirty="0"/>
          </a:p>
          <a:p>
            <a:pPr marL="0" indent="0">
              <a:buNone/>
            </a:pPr>
            <a:endParaRPr lang="en-AU" dirty="0"/>
          </a:p>
          <a:p>
            <a:pPr marL="0" indent="0">
              <a:buNone/>
            </a:pPr>
            <a:endParaRPr lang="en-AU" dirty="0"/>
          </a:p>
        </p:txBody>
      </p:sp>
    </p:spTree>
    <p:extLst>
      <p:ext uri="{BB962C8B-B14F-4D97-AF65-F5344CB8AC3E}">
        <p14:creationId xmlns:p14="http://schemas.microsoft.com/office/powerpoint/2010/main" val="446110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6F18A-4026-4AAA-9FD8-B742094EBCB1}"/>
              </a:ext>
            </a:extLst>
          </p:cNvPr>
          <p:cNvSpPr>
            <a:spLocks noGrp="1"/>
          </p:cNvSpPr>
          <p:nvPr>
            <p:ph type="title"/>
          </p:nvPr>
        </p:nvSpPr>
        <p:spPr>
          <a:xfrm>
            <a:off x="457200" y="274638"/>
            <a:ext cx="8229600" cy="524259"/>
          </a:xfrm>
        </p:spPr>
        <p:txBody>
          <a:bodyPr>
            <a:normAutofit fontScale="90000"/>
          </a:bodyPr>
          <a:lstStyle/>
          <a:p>
            <a:r>
              <a:rPr lang="en-AU" dirty="0"/>
              <a:t>Group Activity</a:t>
            </a:r>
          </a:p>
        </p:txBody>
      </p:sp>
      <p:sp>
        <p:nvSpPr>
          <p:cNvPr id="3" name="Content Placeholder 2">
            <a:extLst>
              <a:ext uri="{FF2B5EF4-FFF2-40B4-BE49-F238E27FC236}">
                <a16:creationId xmlns:a16="http://schemas.microsoft.com/office/drawing/2014/main" id="{9BA126F5-B4B3-43E4-87D3-D5E92149E81A}"/>
              </a:ext>
            </a:extLst>
          </p:cNvPr>
          <p:cNvSpPr>
            <a:spLocks noGrp="1"/>
          </p:cNvSpPr>
          <p:nvPr>
            <p:ph idx="1"/>
          </p:nvPr>
        </p:nvSpPr>
        <p:spPr>
          <a:xfrm>
            <a:off x="457200" y="897556"/>
            <a:ext cx="8229600" cy="4415589"/>
          </a:xfrm>
        </p:spPr>
        <p:txBody>
          <a:bodyPr>
            <a:noAutofit/>
          </a:bodyPr>
          <a:lstStyle/>
          <a:p>
            <a:r>
              <a:rPr lang="en-AU" sz="2500" dirty="0"/>
              <a:t>Pick one of your favourite sports teams (e.g. netball, rugby league, football or cricket). </a:t>
            </a:r>
          </a:p>
          <a:p>
            <a:pPr lvl="1"/>
            <a:r>
              <a:rPr lang="en-AU" sz="2500" dirty="0"/>
              <a:t>How would you characterise that team’s generic strategy? </a:t>
            </a:r>
          </a:p>
          <a:p>
            <a:pPr lvl="1"/>
            <a:r>
              <a:rPr lang="en-AU" sz="2500" dirty="0"/>
              <a:t>How does the composition of the team members (in terms of size, speed, ability, etc.) relate to that strategy? </a:t>
            </a:r>
          </a:p>
          <a:p>
            <a:pPr lvl="1"/>
            <a:r>
              <a:rPr lang="en-AU" sz="2500" dirty="0"/>
              <a:t>What are the strengths and weaknesses of the team? </a:t>
            </a:r>
          </a:p>
          <a:p>
            <a:pPr lvl="1"/>
            <a:r>
              <a:rPr lang="en-AU" sz="2500" dirty="0"/>
              <a:t>How do the strengths and weaknesses dictate the team’s generic strategy and its approach to a particular game?</a:t>
            </a:r>
          </a:p>
          <a:p>
            <a:pPr lvl="1"/>
            <a:r>
              <a:rPr lang="en-AU" sz="2500" dirty="0"/>
              <a:t>Do you think that sports strategies are similar to those of organisations? Why or Why not?</a:t>
            </a:r>
          </a:p>
          <a:p>
            <a:pPr marL="0" indent="0">
              <a:buNone/>
            </a:pPr>
            <a:r>
              <a:rPr lang="en-AU" sz="2500" dirty="0"/>
              <a:t> </a:t>
            </a:r>
          </a:p>
        </p:txBody>
      </p:sp>
    </p:spTree>
    <p:extLst>
      <p:ext uri="{BB962C8B-B14F-4D97-AF65-F5344CB8AC3E}">
        <p14:creationId xmlns:p14="http://schemas.microsoft.com/office/powerpoint/2010/main" val="805293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7B1DB-7B41-4859-A029-8332DC6D00F0}"/>
              </a:ext>
            </a:extLst>
          </p:cNvPr>
          <p:cNvSpPr>
            <a:spLocks noGrp="1"/>
          </p:cNvSpPr>
          <p:nvPr>
            <p:ph type="title"/>
          </p:nvPr>
        </p:nvSpPr>
        <p:spPr>
          <a:xfrm>
            <a:off x="389823" y="258112"/>
            <a:ext cx="8229600" cy="1143000"/>
          </a:xfrm>
        </p:spPr>
        <p:txBody>
          <a:bodyPr>
            <a:normAutofit/>
          </a:bodyPr>
          <a:lstStyle/>
          <a:p>
            <a:r>
              <a:rPr lang="en-AU" dirty="0"/>
              <a:t>Why is strategy important? </a:t>
            </a:r>
          </a:p>
        </p:txBody>
      </p:sp>
      <p:sp>
        <p:nvSpPr>
          <p:cNvPr id="3" name="Content Placeholder 2">
            <a:extLst>
              <a:ext uri="{FF2B5EF4-FFF2-40B4-BE49-F238E27FC236}">
                <a16:creationId xmlns:a16="http://schemas.microsoft.com/office/drawing/2014/main" id="{E6964DC1-DA99-43D2-926C-0CFF26124223}"/>
              </a:ext>
            </a:extLst>
          </p:cNvPr>
          <p:cNvSpPr>
            <a:spLocks noGrp="1"/>
          </p:cNvSpPr>
          <p:nvPr>
            <p:ph idx="1"/>
          </p:nvPr>
        </p:nvSpPr>
        <p:spPr/>
        <p:txBody>
          <a:bodyPr/>
          <a:lstStyle/>
          <a:p>
            <a:pPr marL="0" indent="0">
              <a:buNone/>
            </a:pPr>
            <a:r>
              <a:rPr lang="en-AU" dirty="0">
                <a:hlinkClick r:id="rId2"/>
              </a:rPr>
              <a:t>https://www.youtube.com/watch?v=q1SLU90dCuM</a:t>
            </a:r>
            <a:endParaRPr lang="en-AU" dirty="0"/>
          </a:p>
          <a:p>
            <a:pPr marL="0" indent="0">
              <a:buNone/>
            </a:pPr>
            <a:endParaRPr lang="en-AU" dirty="0"/>
          </a:p>
          <a:p>
            <a:pPr marL="0" indent="0">
              <a:buNone/>
            </a:pPr>
            <a:endParaRPr lang="en-AU" dirty="0"/>
          </a:p>
        </p:txBody>
      </p:sp>
    </p:spTree>
    <p:extLst>
      <p:ext uri="{BB962C8B-B14F-4D97-AF65-F5344CB8AC3E}">
        <p14:creationId xmlns:p14="http://schemas.microsoft.com/office/powerpoint/2010/main" val="2756890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67897"/>
          </a:xfrm>
        </p:spPr>
        <p:txBody>
          <a:bodyPr>
            <a:normAutofit fontScale="90000"/>
          </a:bodyPr>
          <a:lstStyle/>
          <a:p>
            <a:r>
              <a:rPr lang="en-AU" dirty="0"/>
              <a:t>Strategic HRM </a:t>
            </a:r>
          </a:p>
        </p:txBody>
      </p:sp>
      <p:sp>
        <p:nvSpPr>
          <p:cNvPr id="3" name="Content Placeholder 2"/>
          <p:cNvSpPr>
            <a:spLocks noGrp="1"/>
          </p:cNvSpPr>
          <p:nvPr>
            <p:ph idx="1"/>
          </p:nvPr>
        </p:nvSpPr>
        <p:spPr>
          <a:xfrm>
            <a:off x="457200" y="1262576"/>
            <a:ext cx="8405446" cy="4491109"/>
          </a:xfrm>
        </p:spPr>
        <p:txBody>
          <a:bodyPr>
            <a:normAutofit fontScale="92500" lnSpcReduction="10000"/>
          </a:bodyPr>
          <a:lstStyle/>
          <a:p>
            <a:r>
              <a:rPr lang="en-AU" altLang="en-US" dirty="0">
                <a:ea typeface="ヒラギノ角ゴ Pro W3"/>
                <a:cs typeface="ヒラギノ角ゴ Pro W3"/>
              </a:rPr>
              <a:t>Strategic HRM is the pattern of planned HR deployments and activities intended to enable an organisation to achieve its goals</a:t>
            </a:r>
          </a:p>
          <a:p>
            <a:r>
              <a:rPr lang="en-AU" altLang="en-US" dirty="0">
                <a:ea typeface="ヒラギノ角ゴ Pro W3"/>
                <a:cs typeface="ヒラギノ角ゴ Pro W3"/>
              </a:rPr>
              <a:t>It entails assessing the employee skills required to run systems such as total quality management and just-in-time and engaging in HR practices such as selection and training that develop needed skills</a:t>
            </a:r>
          </a:p>
          <a:p>
            <a:r>
              <a:rPr lang="en-AU" altLang="en-US" dirty="0">
                <a:ea typeface="ヒラギノ角ゴ Pro W3"/>
                <a:cs typeface="ヒラギノ角ゴ Pro W3"/>
              </a:rPr>
              <a:t>Strategic choice is the ways an organisation will attempt to fulfil its mission and achieve its long-term goals</a:t>
            </a:r>
          </a:p>
          <a:p>
            <a:endParaRPr lang="en-AU" altLang="en-US" dirty="0">
              <a:ea typeface="ヒラギノ角ゴ Pro W3"/>
              <a:cs typeface="ヒラギノ角ゴ Pro W3"/>
            </a:endParaRPr>
          </a:p>
          <a:p>
            <a:endParaRPr lang="en-AU" dirty="0"/>
          </a:p>
        </p:txBody>
      </p:sp>
    </p:spTree>
    <p:extLst>
      <p:ext uri="{BB962C8B-B14F-4D97-AF65-F5344CB8AC3E}">
        <p14:creationId xmlns:p14="http://schemas.microsoft.com/office/powerpoint/2010/main" val="2669795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DEF6BD4BDD0B4D90C52999A51E08F1" ma:contentTypeVersion="0" ma:contentTypeDescription="Create a new document." ma:contentTypeScope="" ma:versionID="c1892927898350893ffcead8fbd6d37e">
  <xsd:schema xmlns:xsd="http://www.w3.org/2001/XMLSchema" xmlns:xs="http://www.w3.org/2001/XMLSchema" xmlns:p="http://schemas.microsoft.com/office/2006/metadata/properties" xmlns:ns2="dacb8815-fc1e-42c3-abc2-788c5fc4ff9d" targetNamespace="http://schemas.microsoft.com/office/2006/metadata/properties" ma:root="true" ma:fieldsID="0c0b49e5e91276836d7310696bcb027a" ns2:_="">
    <xsd:import namespace="dacb8815-fc1e-42c3-abc2-788c5fc4ff9d"/>
    <xsd:element name="properties">
      <xsd:complexType>
        <xsd:sequence>
          <xsd:element name="documentManagement">
            <xsd:complexType>
              <xsd:all>
                <xsd:element ref="ns2:Category"/>
                <xsd:element ref="ns2:Sub_x002d_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cb8815-fc1e-42c3-abc2-788c5fc4ff9d" elementFormDefault="qualified">
    <xsd:import namespace="http://schemas.microsoft.com/office/2006/documentManagement/types"/>
    <xsd:import namespace="http://schemas.microsoft.com/office/infopath/2007/PartnerControls"/>
    <xsd:element name="Category" ma:index="8" ma:displayName="Category" ma:default="Logos and templates" ma:format="Dropdown" ma:internalName="Category">
      <xsd:simpleType>
        <xsd:restriction base="dms:Choice">
          <xsd:enumeration value="Staff Leadership"/>
          <xsd:enumeration value="Logos and templates"/>
          <xsd:enumeration value="Prizes and Awards"/>
          <xsd:enumeration value="Peter Faber"/>
          <xsd:enumeration value="Accreditation"/>
          <xsd:enumeration value="Database of Community Engagement"/>
          <xsd:enumeration value="National School Meeting"/>
          <xsd:enumeration value="Marketing and Events"/>
          <xsd:enumeration value="Academic Performance Review &amp; Planning"/>
        </xsd:restriction>
      </xsd:simpleType>
    </xsd:element>
    <xsd:element name="Sub_x002d_category" ma:index="9" nillable="true" ma:displayName="Year" ma:default="2016" ma:format="Dropdown" ma:internalName="Sub_x002d_category">
      <xsd:simpleType>
        <xsd:restriction base="dms:Choice">
          <xsd:enumeration value="2015"/>
          <xsd:enumeration value="2016"/>
          <xsd:enumeration value="2017"/>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ategory xmlns="dacb8815-fc1e-42c3-abc2-788c5fc4ff9d">Logos and templates</Category>
    <Sub_x002d_category xmlns="dacb8815-fc1e-42c3-abc2-788c5fc4ff9d">2016</Sub_x002d_category>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9218A0E-9A2E-46A6-B466-562AFA6DC3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cb8815-fc1e-42c3-abc2-788c5fc4ff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2C28F0D-85CF-4EC6-A1CA-FEE4F0F73A58}">
  <ds:schemaRef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dacb8815-fc1e-42c3-abc2-788c5fc4ff9d"/>
    <ds:schemaRef ds:uri="http://purl.org/dc/elements/1.1/"/>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2399C6A4-B805-4A77-8C98-70579C2D9B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138</TotalTime>
  <Words>903</Words>
  <Application>Microsoft Office PowerPoint</Application>
  <PresentationFormat>On-screen Show (4:3)</PresentationFormat>
  <Paragraphs>85</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Helvetica Neue</vt:lpstr>
      <vt:lpstr>ヒラギノ角ゴ Pro W3</vt:lpstr>
      <vt:lpstr>Office Theme</vt:lpstr>
      <vt:lpstr>HRMG200  HUMAN RESOURCE MANAGEMENT: STAFF AND EMPLOYEE ENGAGEMENT </vt:lpstr>
      <vt:lpstr>PowerPoint Presentation</vt:lpstr>
      <vt:lpstr>Lecture Outline </vt:lpstr>
      <vt:lpstr>Introduction</vt:lpstr>
      <vt:lpstr>Define Strategy </vt:lpstr>
      <vt:lpstr>Video</vt:lpstr>
      <vt:lpstr>Group Activity</vt:lpstr>
      <vt:lpstr>Why is strategy important? </vt:lpstr>
      <vt:lpstr>Strategic HRM </vt:lpstr>
      <vt:lpstr>Definition – John Storey</vt:lpstr>
      <vt:lpstr>5 Ps</vt:lpstr>
      <vt:lpstr>Key Areas of SHRM</vt:lpstr>
      <vt:lpstr>HR Strategies must…</vt:lpstr>
      <vt:lpstr>Activity</vt:lpstr>
      <vt:lpstr>HR Strategy </vt:lpstr>
      <vt:lpstr>HR Competencies </vt:lpstr>
      <vt:lpstr>HR Competencies </vt:lpstr>
      <vt:lpstr>HR Competencies </vt:lpstr>
      <vt:lpstr>The HRM Challenge </vt:lpstr>
      <vt:lpstr>Summary</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ACU</dc:creator>
  <cp:lastModifiedBy>Tilda Khoshaba</cp:lastModifiedBy>
  <cp:revision>23</cp:revision>
  <dcterms:created xsi:type="dcterms:W3CDTF">2014-01-28T21:33:28Z</dcterms:created>
  <dcterms:modified xsi:type="dcterms:W3CDTF">2017-08-09T10:41:05Z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0x01010075DEF6BD4BDD0B4D90C52999A51E08F1</vt:lpwstr>
  </property>
  <property fmtid="{D5CDD505-2E9C-101B-9397-08002B2CF9AE}" pid="3" name="SPPCopyMoveEvent">
    <vt:lpwstr>1</vt:lpwstr>
  </property>
  <property fmtid="{D5CDD505-2E9C-101B-9397-08002B2CF9AE}" pid="4" name="Order">
    <vt:r8>9500</vt:r8>
  </property>
</Properties>
</file>